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E027516C-07B7-4843-B660-A52BF811FC30}" type="datetimeFigureOut">
              <a:rPr lang="en-IE" smtClean="0"/>
              <a:t>16/01/2013</a:t>
            </a:fld>
            <a:endParaRPr lang="en-IE"/>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IE"/>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BC1FCB0-3191-4CEA-83F1-95B8E3EE8AB6}"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27516C-07B7-4843-B660-A52BF811FC30}" type="datetimeFigureOut">
              <a:rPr lang="en-IE" smtClean="0"/>
              <a:t>16/01/2013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BBC1FCB0-3191-4CEA-83F1-95B8E3EE8AB6}"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027516C-07B7-4843-B660-A52BF811FC30}" type="datetimeFigureOut">
              <a:rPr lang="en-IE" smtClean="0"/>
              <a:t>16/01/2013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BBC1FCB0-3191-4CEA-83F1-95B8E3EE8AB6}"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E027516C-07B7-4843-B660-A52BF811FC30}" type="datetimeFigureOut">
              <a:rPr lang="en-IE" smtClean="0"/>
              <a:t>16/01/2013</a:t>
            </a:fld>
            <a:endParaRPr lang="en-IE"/>
          </a:p>
        </p:txBody>
      </p:sp>
      <p:sp>
        <p:nvSpPr>
          <p:cNvPr id="5" name="Footer Placeholder 4"/>
          <p:cNvSpPr>
            <a:spLocks noGrp="1"/>
          </p:cNvSpPr>
          <p:nvPr>
            <p:ph type="ftr" sz="quarter" idx="11"/>
          </p:nvPr>
        </p:nvSpPr>
        <p:spPr>
          <a:xfrm>
            <a:off x="457200" y="6480969"/>
            <a:ext cx="4260056" cy="300831"/>
          </a:xfrm>
        </p:spPr>
        <p:txBody>
          <a:bodyPr/>
          <a:lstStyle/>
          <a:p>
            <a:endParaRPr lang="en-IE"/>
          </a:p>
        </p:txBody>
      </p:sp>
      <p:sp>
        <p:nvSpPr>
          <p:cNvPr id="6" name="Slide Number Placeholder 5"/>
          <p:cNvSpPr>
            <a:spLocks noGrp="1"/>
          </p:cNvSpPr>
          <p:nvPr>
            <p:ph type="sldNum" sz="quarter" idx="12"/>
          </p:nvPr>
        </p:nvSpPr>
        <p:spPr/>
        <p:txBody>
          <a:bodyPr/>
          <a:lstStyle/>
          <a:p>
            <a:fld id="{BBC1FCB0-3191-4CEA-83F1-95B8E3EE8AB6}"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E027516C-07B7-4843-B660-A52BF811FC30}" type="datetimeFigureOut">
              <a:rPr lang="en-IE" smtClean="0"/>
              <a:t>16/01/2013</a:t>
            </a:fld>
            <a:endParaRPr lang="en-IE"/>
          </a:p>
        </p:txBody>
      </p:sp>
      <p:sp>
        <p:nvSpPr>
          <p:cNvPr id="5" name="Footer Placeholder 4"/>
          <p:cNvSpPr>
            <a:spLocks noGrp="1"/>
          </p:cNvSpPr>
          <p:nvPr>
            <p:ph type="ftr" sz="quarter" idx="11"/>
          </p:nvPr>
        </p:nvSpPr>
        <p:spPr>
          <a:xfrm>
            <a:off x="2619376" y="6480969"/>
            <a:ext cx="4260056" cy="300831"/>
          </a:xfrm>
        </p:spPr>
        <p:txBody>
          <a:bodyPr/>
          <a:lstStyle/>
          <a:p>
            <a:endParaRPr lang="en-IE"/>
          </a:p>
        </p:txBody>
      </p:sp>
      <p:sp>
        <p:nvSpPr>
          <p:cNvPr id="6" name="Slide Number Placeholder 5"/>
          <p:cNvSpPr>
            <a:spLocks noGrp="1"/>
          </p:cNvSpPr>
          <p:nvPr>
            <p:ph type="sldNum" sz="quarter" idx="12"/>
          </p:nvPr>
        </p:nvSpPr>
        <p:spPr>
          <a:xfrm>
            <a:off x="8451056" y="809624"/>
            <a:ext cx="502920" cy="300831"/>
          </a:xfrm>
        </p:spPr>
        <p:txBody>
          <a:bodyPr/>
          <a:lstStyle/>
          <a:p>
            <a:fld id="{BBC1FCB0-3191-4CEA-83F1-95B8E3EE8AB6}" type="slidenum">
              <a:rPr lang="en-IE" smtClean="0"/>
              <a:t>‹#›</a:t>
            </a:fld>
            <a:endParaRPr lang="en-IE"/>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027516C-07B7-4843-B660-A52BF811FC30}" type="datetimeFigureOut">
              <a:rPr lang="en-IE" smtClean="0"/>
              <a:t>16/01/2013</a:t>
            </a:fld>
            <a:endParaRPr lang="en-IE"/>
          </a:p>
        </p:txBody>
      </p:sp>
      <p:sp>
        <p:nvSpPr>
          <p:cNvPr id="6" name="Footer Placeholder 5"/>
          <p:cNvSpPr>
            <a:spLocks noGrp="1"/>
          </p:cNvSpPr>
          <p:nvPr>
            <p:ph type="ftr" sz="quarter" idx="11"/>
          </p:nvPr>
        </p:nvSpPr>
        <p:spPr>
          <a:xfrm>
            <a:off x="457200" y="6480969"/>
            <a:ext cx="4260056" cy="301752"/>
          </a:xfrm>
        </p:spPr>
        <p:txBody>
          <a:bodyPr/>
          <a:lstStyle/>
          <a:p>
            <a:endParaRPr lang="en-IE"/>
          </a:p>
        </p:txBody>
      </p:sp>
      <p:sp>
        <p:nvSpPr>
          <p:cNvPr id="7" name="Slide Number Placeholder 6"/>
          <p:cNvSpPr>
            <a:spLocks noGrp="1"/>
          </p:cNvSpPr>
          <p:nvPr>
            <p:ph type="sldNum" sz="quarter" idx="12"/>
          </p:nvPr>
        </p:nvSpPr>
        <p:spPr>
          <a:xfrm>
            <a:off x="7589520" y="6480969"/>
            <a:ext cx="502920" cy="301752"/>
          </a:xfrm>
        </p:spPr>
        <p:txBody>
          <a:bodyPr/>
          <a:lstStyle/>
          <a:p>
            <a:fld id="{BBC1FCB0-3191-4CEA-83F1-95B8E3EE8AB6}" type="slidenum">
              <a:rPr lang="en-IE" smtClean="0"/>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E027516C-07B7-4843-B660-A52BF811FC30}" type="datetimeFigureOut">
              <a:rPr lang="en-IE" smtClean="0"/>
              <a:t>16/01/2013</a:t>
            </a:fld>
            <a:endParaRPr lang="en-IE"/>
          </a:p>
        </p:txBody>
      </p:sp>
      <p:sp>
        <p:nvSpPr>
          <p:cNvPr id="8" name="Footer Placeholder 7"/>
          <p:cNvSpPr>
            <a:spLocks noGrp="1"/>
          </p:cNvSpPr>
          <p:nvPr>
            <p:ph type="ftr" sz="quarter" idx="11"/>
          </p:nvPr>
        </p:nvSpPr>
        <p:spPr>
          <a:xfrm>
            <a:off x="457200" y="6480969"/>
            <a:ext cx="4261104" cy="301752"/>
          </a:xfrm>
        </p:spPr>
        <p:txBody>
          <a:bodyPr/>
          <a:lstStyle/>
          <a:p>
            <a:endParaRPr lang="en-IE"/>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BC1FCB0-3191-4CEA-83F1-95B8E3EE8AB6}" type="slidenum">
              <a:rPr lang="en-IE" smtClean="0"/>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027516C-07B7-4843-B660-A52BF811FC30}" type="datetimeFigureOut">
              <a:rPr lang="en-IE" smtClean="0"/>
              <a:t>16/01/2013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BBC1FCB0-3191-4CEA-83F1-95B8E3EE8AB6}"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E027516C-07B7-4843-B660-A52BF811FC30}" type="datetimeFigureOut">
              <a:rPr lang="en-IE" smtClean="0"/>
              <a:t>16/01/2013</a:t>
            </a:fld>
            <a:endParaRPr lang="en-IE"/>
          </a:p>
        </p:txBody>
      </p:sp>
      <p:sp>
        <p:nvSpPr>
          <p:cNvPr id="3" name="Footer Placeholder 2"/>
          <p:cNvSpPr>
            <a:spLocks noGrp="1"/>
          </p:cNvSpPr>
          <p:nvPr>
            <p:ph type="ftr" sz="quarter" idx="11"/>
          </p:nvPr>
        </p:nvSpPr>
        <p:spPr>
          <a:xfrm>
            <a:off x="457200" y="6481890"/>
            <a:ext cx="4260056" cy="300831"/>
          </a:xfrm>
        </p:spPr>
        <p:txBody>
          <a:bodyPr/>
          <a:lstStyle/>
          <a:p>
            <a:endParaRPr lang="en-IE"/>
          </a:p>
        </p:txBody>
      </p:sp>
      <p:sp>
        <p:nvSpPr>
          <p:cNvPr id="4" name="Slide Number Placeholder 3"/>
          <p:cNvSpPr>
            <a:spLocks noGrp="1"/>
          </p:cNvSpPr>
          <p:nvPr>
            <p:ph type="sldNum" sz="quarter" idx="12"/>
          </p:nvPr>
        </p:nvSpPr>
        <p:spPr>
          <a:xfrm>
            <a:off x="7589520" y="6480969"/>
            <a:ext cx="502920" cy="301752"/>
          </a:xfrm>
        </p:spPr>
        <p:txBody>
          <a:bodyPr/>
          <a:lstStyle/>
          <a:p>
            <a:fld id="{BBC1FCB0-3191-4CEA-83F1-95B8E3EE8AB6}"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E027516C-07B7-4843-B660-A52BF811FC30}" type="datetimeFigureOut">
              <a:rPr lang="en-IE" smtClean="0"/>
              <a:t>16/01/2013</a:t>
            </a:fld>
            <a:endParaRPr lang="en-IE"/>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IE"/>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BC1FCB0-3191-4CEA-83F1-95B8E3EE8AB6}" type="slidenum">
              <a:rPr lang="en-IE" smtClean="0"/>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E027516C-07B7-4843-B660-A52BF811FC30}" type="datetimeFigureOut">
              <a:rPr lang="en-IE" smtClean="0"/>
              <a:t>16/01/2013</a:t>
            </a:fld>
            <a:endParaRPr lang="en-IE"/>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IE"/>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BC1FCB0-3191-4CEA-83F1-95B8E3EE8AB6}" type="slidenum">
              <a:rPr lang="en-IE" smtClean="0"/>
              <a:t>‹#›</a:t>
            </a:fld>
            <a:endParaRPr lang="en-I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E027516C-07B7-4843-B660-A52BF811FC30}" type="datetimeFigureOut">
              <a:rPr lang="en-IE" smtClean="0"/>
              <a:t>16/01/2013</a:t>
            </a:fld>
            <a:endParaRPr lang="en-IE"/>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IE"/>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BC1FCB0-3191-4CEA-83F1-95B8E3EE8AB6}" type="slidenum">
              <a:rPr lang="en-IE" smtClean="0"/>
              <a:t>‹#›</a:t>
            </a:fld>
            <a:endParaRPr lang="en-IE"/>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188641"/>
            <a:ext cx="8062912" cy="1224136"/>
          </a:xfrm>
        </p:spPr>
        <p:txBody>
          <a:bodyPr>
            <a:normAutofit fontScale="90000"/>
          </a:bodyPr>
          <a:lstStyle/>
          <a:p>
            <a:r>
              <a:rPr lang="en-IE" dirty="0"/>
              <a:t>CAO – 2013 Application Guide</a:t>
            </a:r>
          </a:p>
        </p:txBody>
      </p:sp>
      <p:sp>
        <p:nvSpPr>
          <p:cNvPr id="3" name="Subtitle 2"/>
          <p:cNvSpPr>
            <a:spLocks noGrp="1"/>
          </p:cNvSpPr>
          <p:nvPr>
            <p:ph type="subTitle" idx="1"/>
          </p:nvPr>
        </p:nvSpPr>
        <p:spPr>
          <a:xfrm>
            <a:off x="107504" y="1412776"/>
            <a:ext cx="8928992" cy="5256584"/>
          </a:xfrm>
        </p:spPr>
        <p:txBody>
          <a:bodyPr>
            <a:normAutofit fontScale="92500" lnSpcReduction="20000"/>
          </a:bodyPr>
          <a:lstStyle/>
          <a:p>
            <a:pPr marL="457200" indent="-457200">
              <a:buFont typeface="Arial" pitchFamily="34" charset="0"/>
              <a:buChar char="•"/>
            </a:pPr>
            <a:r>
              <a:rPr lang="en-IE" dirty="0"/>
              <a:t>Running Order</a:t>
            </a:r>
          </a:p>
          <a:p>
            <a:pPr marL="457200" indent="-457200">
              <a:buFont typeface="Arial" pitchFamily="34" charset="0"/>
              <a:buChar char="•"/>
            </a:pPr>
            <a:endParaRPr lang="en-IE" dirty="0"/>
          </a:p>
          <a:p>
            <a:pPr marL="457200" indent="-457200">
              <a:buFont typeface="Arial" pitchFamily="34" charset="0"/>
              <a:buChar char="•"/>
            </a:pPr>
            <a:endParaRPr lang="en-IE" dirty="0"/>
          </a:p>
          <a:p>
            <a:pPr marL="457200" indent="-457200">
              <a:buFont typeface="Arial" pitchFamily="34" charset="0"/>
              <a:buChar char="•"/>
            </a:pPr>
            <a:r>
              <a:rPr lang="en-IE" dirty="0"/>
              <a:t>•	Deadline and Application Fees</a:t>
            </a:r>
          </a:p>
          <a:p>
            <a:pPr marL="457200" indent="-457200">
              <a:buFont typeface="Arial" pitchFamily="34" charset="0"/>
              <a:buChar char="•"/>
            </a:pPr>
            <a:endParaRPr lang="en-IE" dirty="0"/>
          </a:p>
          <a:p>
            <a:pPr marL="457200" indent="-457200">
              <a:buFont typeface="Arial" pitchFamily="34" charset="0"/>
              <a:buChar char="•"/>
            </a:pPr>
            <a:r>
              <a:rPr lang="en-IE" dirty="0"/>
              <a:t>	Layout of the Form</a:t>
            </a:r>
          </a:p>
          <a:p>
            <a:pPr marL="457200" indent="-457200">
              <a:buFont typeface="Arial" pitchFamily="34" charset="0"/>
              <a:buChar char="•"/>
            </a:pPr>
            <a:endParaRPr lang="en-IE" dirty="0"/>
          </a:p>
          <a:p>
            <a:pPr marL="457200" indent="-457200">
              <a:buFont typeface="Arial" pitchFamily="34" charset="0"/>
              <a:buChar char="•"/>
            </a:pPr>
            <a:r>
              <a:rPr lang="en-IE" dirty="0"/>
              <a:t>	Course Choice &amp; Order of Preference</a:t>
            </a:r>
          </a:p>
          <a:p>
            <a:pPr marL="457200" indent="-457200">
              <a:buFont typeface="Arial" pitchFamily="34" charset="0"/>
              <a:buChar char="•"/>
            </a:pPr>
            <a:endParaRPr lang="en-IE" dirty="0"/>
          </a:p>
          <a:p>
            <a:pPr marL="457200" indent="-457200">
              <a:buFont typeface="Arial" pitchFamily="34" charset="0"/>
              <a:buChar char="•"/>
            </a:pPr>
            <a:r>
              <a:rPr lang="en-IE" dirty="0"/>
              <a:t>•	After the Application has been Submitted</a:t>
            </a:r>
          </a:p>
          <a:p>
            <a:pPr marL="457200" indent="-457200">
              <a:buFont typeface="Arial" pitchFamily="34" charset="0"/>
              <a:buChar char="•"/>
            </a:pPr>
            <a:endParaRPr lang="en-IE" dirty="0"/>
          </a:p>
          <a:p>
            <a:pPr marL="457200" indent="-457200">
              <a:buFont typeface="Arial" pitchFamily="34" charset="0"/>
              <a:buChar char="•"/>
            </a:pPr>
            <a:r>
              <a:rPr lang="en-IE" dirty="0"/>
              <a:t>	The Offer Stage</a:t>
            </a:r>
          </a:p>
          <a:p>
            <a:pPr marL="457200" indent="-457200">
              <a:buFont typeface="Arial" pitchFamily="34" charset="0"/>
              <a:buChar char="•"/>
            </a:pPr>
            <a:endParaRPr lang="en-IE" dirty="0"/>
          </a:p>
          <a:p>
            <a:pPr marL="457200" indent="-457200">
              <a:buFont typeface="Arial" pitchFamily="34" charset="0"/>
              <a:buChar char="•"/>
            </a:pPr>
            <a:r>
              <a:rPr lang="en-IE" dirty="0"/>
              <a:t>	Questions &amp; Answers</a:t>
            </a:r>
          </a:p>
          <a:p>
            <a:endParaRPr lang="en-IE" dirty="0"/>
          </a:p>
        </p:txBody>
      </p:sp>
    </p:spTree>
    <p:extLst>
      <p:ext uri="{BB962C8B-B14F-4D97-AF65-F5344CB8AC3E}">
        <p14:creationId xmlns:p14="http://schemas.microsoft.com/office/powerpoint/2010/main" val="2312693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Restricted Courses</a:t>
            </a:r>
          </a:p>
        </p:txBody>
      </p:sp>
      <p:sp>
        <p:nvSpPr>
          <p:cNvPr id="3" name="Content Placeholder 2"/>
          <p:cNvSpPr>
            <a:spLocks noGrp="1"/>
          </p:cNvSpPr>
          <p:nvPr>
            <p:ph idx="1"/>
          </p:nvPr>
        </p:nvSpPr>
        <p:spPr/>
        <p:txBody>
          <a:bodyPr>
            <a:normAutofit lnSpcReduction="10000"/>
          </a:bodyPr>
          <a:lstStyle/>
          <a:p>
            <a:r>
              <a:rPr lang="en-IE" dirty="0"/>
              <a:t>•	A number of courses within CAO are designated as Restricted.</a:t>
            </a:r>
          </a:p>
          <a:p>
            <a:r>
              <a:rPr lang="en-IE" dirty="0"/>
              <a:t>•	This means that they have early assessment procedures, e.g. portfolio, interview, audition, suitability test.</a:t>
            </a:r>
          </a:p>
          <a:p>
            <a:r>
              <a:rPr lang="en-IE" dirty="0"/>
              <a:t>•	Application for these courses must be made by 1stFebruary deadline.</a:t>
            </a:r>
          </a:p>
          <a:p>
            <a:r>
              <a:rPr lang="en-IE" dirty="0"/>
              <a:t>•	Each college listed in the CAO handbook has indicated the courses that have restricted entry.</a:t>
            </a:r>
          </a:p>
        </p:txBody>
      </p:sp>
    </p:spTree>
    <p:extLst>
      <p:ext uri="{BB962C8B-B14F-4D97-AF65-F5344CB8AC3E}">
        <p14:creationId xmlns:p14="http://schemas.microsoft.com/office/powerpoint/2010/main" val="1504468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7494"/>
            <a:ext cx="8856984" cy="1399032"/>
          </a:xfrm>
        </p:spPr>
        <p:txBody>
          <a:bodyPr/>
          <a:lstStyle/>
          <a:p>
            <a:r>
              <a:rPr lang="en-IE" dirty="0"/>
              <a:t>After the 1st February Deadline</a:t>
            </a:r>
          </a:p>
        </p:txBody>
      </p:sp>
      <p:sp>
        <p:nvSpPr>
          <p:cNvPr id="3" name="Content Placeholder 2"/>
          <p:cNvSpPr>
            <a:spLocks noGrp="1"/>
          </p:cNvSpPr>
          <p:nvPr>
            <p:ph idx="1"/>
          </p:nvPr>
        </p:nvSpPr>
        <p:spPr>
          <a:xfrm>
            <a:off x="457200" y="1340768"/>
            <a:ext cx="8229600" cy="5114040"/>
          </a:xfrm>
        </p:spPr>
        <p:txBody>
          <a:bodyPr>
            <a:normAutofit fontScale="92500" lnSpcReduction="20000"/>
          </a:bodyPr>
          <a:lstStyle/>
          <a:p>
            <a:r>
              <a:rPr lang="en-IE" dirty="0"/>
              <a:t>•	5th February –1st March</a:t>
            </a:r>
          </a:p>
          <a:p>
            <a:endParaRPr lang="en-IE" dirty="0"/>
          </a:p>
          <a:p>
            <a:r>
              <a:rPr lang="en-IE" dirty="0"/>
              <a:t>•	Applicants can use the Online Change Courses Facility – an additional €10 will be charged.</a:t>
            </a:r>
          </a:p>
          <a:p>
            <a:endParaRPr lang="en-IE" dirty="0"/>
          </a:p>
          <a:p>
            <a:endParaRPr lang="en-IE" dirty="0"/>
          </a:p>
          <a:p>
            <a:r>
              <a:rPr lang="en-IE" dirty="0"/>
              <a:t>•	3rdMay –1stJuly (5.15pm)</a:t>
            </a:r>
          </a:p>
          <a:p>
            <a:endParaRPr lang="en-IE" dirty="0"/>
          </a:p>
          <a:p>
            <a:r>
              <a:rPr lang="en-IE" dirty="0"/>
              <a:t>Change of Mind Facility allows students to change their initial course choices if they wish. No additional fee involved</a:t>
            </a:r>
          </a:p>
          <a:p>
            <a:endParaRPr lang="en-IE" dirty="0"/>
          </a:p>
        </p:txBody>
      </p:sp>
    </p:spTree>
    <p:extLst>
      <p:ext uri="{BB962C8B-B14F-4D97-AF65-F5344CB8AC3E}">
        <p14:creationId xmlns:p14="http://schemas.microsoft.com/office/powerpoint/2010/main" val="2599128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7494"/>
            <a:ext cx="8784976" cy="1399032"/>
          </a:xfrm>
        </p:spPr>
        <p:txBody>
          <a:bodyPr/>
          <a:lstStyle/>
          <a:p>
            <a:r>
              <a:rPr lang="en-IE" dirty="0"/>
              <a:t>The Offer Stage Monday 19th August</a:t>
            </a:r>
          </a:p>
        </p:txBody>
      </p:sp>
      <p:sp>
        <p:nvSpPr>
          <p:cNvPr id="3" name="Content Placeholder 2"/>
          <p:cNvSpPr>
            <a:spLocks noGrp="1"/>
          </p:cNvSpPr>
          <p:nvPr>
            <p:ph idx="1"/>
          </p:nvPr>
        </p:nvSpPr>
        <p:spPr>
          <a:xfrm>
            <a:off x="457200" y="1628800"/>
            <a:ext cx="8435280" cy="4826008"/>
          </a:xfrm>
        </p:spPr>
        <p:txBody>
          <a:bodyPr>
            <a:normAutofit fontScale="92500" lnSpcReduction="20000"/>
          </a:bodyPr>
          <a:lstStyle/>
          <a:p>
            <a:r>
              <a:rPr lang="en-IE" dirty="0"/>
              <a:t>•	The CAO calculates each applicant’s points. Using the points total it moves down through each list (Level 8 &amp; Level7/6) starting at the first preference.</a:t>
            </a:r>
          </a:p>
          <a:p>
            <a:r>
              <a:rPr lang="en-IE" dirty="0"/>
              <a:t>•	The computer will stop at the highest preference where the applicant satisfies the entry and points requirement.</a:t>
            </a:r>
          </a:p>
          <a:p>
            <a:r>
              <a:rPr lang="en-IE" dirty="0"/>
              <a:t>•	Each applicant may receive 2 Offers, one from each list; however they can only accept one.</a:t>
            </a:r>
          </a:p>
          <a:p>
            <a:r>
              <a:rPr lang="en-IE" dirty="0"/>
              <a:t>•	The Offers will appear online on Monday 19th August.</a:t>
            </a:r>
          </a:p>
          <a:p>
            <a:endParaRPr lang="en-IE" dirty="0"/>
          </a:p>
        </p:txBody>
      </p:sp>
    </p:spTree>
    <p:extLst>
      <p:ext uri="{BB962C8B-B14F-4D97-AF65-F5344CB8AC3E}">
        <p14:creationId xmlns:p14="http://schemas.microsoft.com/office/powerpoint/2010/main" val="3330350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Accepting an Offer</a:t>
            </a:r>
          </a:p>
        </p:txBody>
      </p:sp>
      <p:sp>
        <p:nvSpPr>
          <p:cNvPr id="3" name="Content Placeholder 2"/>
          <p:cNvSpPr>
            <a:spLocks noGrp="1"/>
          </p:cNvSpPr>
          <p:nvPr>
            <p:ph idx="1"/>
          </p:nvPr>
        </p:nvSpPr>
        <p:spPr>
          <a:xfrm>
            <a:off x="457200" y="1412776"/>
            <a:ext cx="8229600" cy="5042032"/>
          </a:xfrm>
        </p:spPr>
        <p:txBody>
          <a:bodyPr>
            <a:normAutofit fontScale="55000" lnSpcReduction="20000"/>
          </a:bodyPr>
          <a:lstStyle/>
          <a:p>
            <a:r>
              <a:rPr lang="en-IE" dirty="0"/>
              <a:t>•	An applicant can accept their offer either online or by returning the formal postal offer. </a:t>
            </a:r>
          </a:p>
          <a:p>
            <a:r>
              <a:rPr lang="en-IE" dirty="0"/>
              <a:t>•	Applicants must reply to their offer before the specified deadline –usually 8 days after receiving the offer. (26thAugust)</a:t>
            </a:r>
          </a:p>
          <a:p>
            <a:r>
              <a:rPr lang="en-IE" dirty="0"/>
              <a:t>•	Remember once offered a place in one of your course preferences, you are excluded from further consideration for any course which is lower in your order of Preference than the one in which you have been offered a place. </a:t>
            </a:r>
          </a:p>
          <a:p>
            <a:endParaRPr lang="en-IE" dirty="0"/>
          </a:p>
          <a:p>
            <a:r>
              <a:rPr lang="en-IE" dirty="0"/>
              <a:t>Preference	Level 8 </a:t>
            </a:r>
          </a:p>
          <a:p>
            <a:r>
              <a:rPr lang="en-IE" dirty="0"/>
              <a:t>1	DN015   (</a:t>
            </a:r>
            <a:r>
              <a:rPr lang="en-IE" dirty="0" err="1"/>
              <a:t>Comm</a:t>
            </a:r>
            <a:r>
              <a:rPr lang="en-IE" dirty="0"/>
              <a:t>)</a:t>
            </a:r>
          </a:p>
          <a:p>
            <a:r>
              <a:rPr lang="en-IE" dirty="0"/>
              <a:t>2	DC111   (</a:t>
            </a:r>
            <a:r>
              <a:rPr lang="en-IE" dirty="0" err="1"/>
              <a:t>B.Studies</a:t>
            </a:r>
            <a:r>
              <a:rPr lang="en-IE" dirty="0"/>
              <a:t>)</a:t>
            </a:r>
          </a:p>
          <a:p>
            <a:r>
              <a:rPr lang="en-IE" dirty="0"/>
              <a:t>3	DN012  (Arts)</a:t>
            </a:r>
          </a:p>
          <a:p>
            <a:r>
              <a:rPr lang="en-IE" dirty="0"/>
              <a:t>4	DT365   (Bus &amp; </a:t>
            </a:r>
            <a:r>
              <a:rPr lang="en-IE" dirty="0" err="1"/>
              <a:t>Mngt</a:t>
            </a:r>
            <a:r>
              <a:rPr lang="en-IE" dirty="0"/>
              <a:t>)</a:t>
            </a:r>
          </a:p>
          <a:p>
            <a:r>
              <a:rPr lang="en-IE" dirty="0"/>
              <a:t>5	MH101  (Arts)</a:t>
            </a:r>
          </a:p>
          <a:p>
            <a:r>
              <a:rPr lang="en-IE" dirty="0"/>
              <a:t>6	DK816 (</a:t>
            </a:r>
            <a:r>
              <a:rPr lang="en-IE" dirty="0" err="1"/>
              <a:t>B.Studies</a:t>
            </a:r>
            <a:r>
              <a:rPr lang="en-IE" dirty="0"/>
              <a:t>)</a:t>
            </a:r>
          </a:p>
          <a:p>
            <a:r>
              <a:rPr lang="en-IE" dirty="0"/>
              <a:t>7	</a:t>
            </a:r>
          </a:p>
          <a:p>
            <a:r>
              <a:rPr lang="en-IE" dirty="0"/>
              <a:t>8	</a:t>
            </a:r>
          </a:p>
          <a:p>
            <a:r>
              <a:rPr lang="en-IE" dirty="0"/>
              <a:t>9	</a:t>
            </a:r>
          </a:p>
          <a:p>
            <a:r>
              <a:rPr lang="en-IE" dirty="0"/>
              <a:t>10	</a:t>
            </a:r>
          </a:p>
          <a:p>
            <a:endParaRPr lang="en-IE" dirty="0"/>
          </a:p>
        </p:txBody>
      </p:sp>
    </p:spTree>
    <p:extLst>
      <p:ext uri="{BB962C8B-B14F-4D97-AF65-F5344CB8AC3E}">
        <p14:creationId xmlns:p14="http://schemas.microsoft.com/office/powerpoint/2010/main" val="1830040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45282"/>
          </a:xfrm>
        </p:spPr>
        <p:txBody>
          <a:bodyPr/>
          <a:lstStyle/>
          <a:p>
            <a:r>
              <a:rPr lang="en-IE" dirty="0"/>
              <a:t>Options at The Offer Stage</a:t>
            </a:r>
          </a:p>
        </p:txBody>
      </p:sp>
      <p:sp>
        <p:nvSpPr>
          <p:cNvPr id="3" name="Content Placeholder 2"/>
          <p:cNvSpPr>
            <a:spLocks noGrp="1"/>
          </p:cNvSpPr>
          <p:nvPr>
            <p:ph idx="1"/>
          </p:nvPr>
        </p:nvSpPr>
        <p:spPr>
          <a:xfrm>
            <a:off x="107504" y="1268760"/>
            <a:ext cx="8856984" cy="5472608"/>
          </a:xfrm>
        </p:spPr>
        <p:txBody>
          <a:bodyPr>
            <a:normAutofit fontScale="40000" lnSpcReduction="20000"/>
          </a:bodyPr>
          <a:lstStyle/>
          <a:p>
            <a:r>
              <a:rPr lang="en-IE" dirty="0"/>
              <a:t>•	</a:t>
            </a:r>
            <a:r>
              <a:rPr lang="en-IE" sz="4000" dirty="0"/>
              <a:t>Unhappy with Offer(s</a:t>
            </a:r>
            <a:r>
              <a:rPr lang="en-IE" dirty="0"/>
              <a:t>)</a:t>
            </a:r>
          </a:p>
          <a:p>
            <a:r>
              <a:rPr lang="en-IE" dirty="0"/>
              <a:t>You should always consider accepting one of your Round 1 offers. If you do not you risk receiving no offer in subsequent rounds.</a:t>
            </a:r>
          </a:p>
          <a:p>
            <a:r>
              <a:rPr lang="en-IE" dirty="0"/>
              <a:t>Alternatively check the Vacant Places section of the CAO website. There may be a course that you are interested in advertised and even if you accept your Round 1 Offer, you can still apply for a course that has vacant places</a:t>
            </a:r>
          </a:p>
          <a:p>
            <a:r>
              <a:rPr lang="en-IE" dirty="0"/>
              <a:t>Deferred Entry</a:t>
            </a:r>
          </a:p>
          <a:p>
            <a:r>
              <a:rPr lang="en-IE" dirty="0"/>
              <a:t>•	On receipt of an offer an applicant may wish to defer entry until the following Academic Year.</a:t>
            </a:r>
          </a:p>
          <a:p>
            <a:r>
              <a:rPr lang="en-IE" dirty="0"/>
              <a:t>•	What to do?</a:t>
            </a:r>
          </a:p>
          <a:p>
            <a:r>
              <a:rPr lang="en-IE" dirty="0"/>
              <a:t>•	On receipt of the offer write immediately to the Admissions officer of the HEI concerned. State your reasons for wishing to defer, your CAO Application Number and The Course Code. Mark the Envelope Deferred Entry.</a:t>
            </a:r>
          </a:p>
          <a:p>
            <a:r>
              <a:rPr lang="en-IE" dirty="0"/>
              <a:t>•	</a:t>
            </a:r>
            <a:r>
              <a:rPr lang="en-IE" dirty="0" err="1"/>
              <a:t>Dún</a:t>
            </a:r>
            <a:r>
              <a:rPr lang="en-IE" dirty="0"/>
              <a:t> Laoghaire IT and University College Cork (Health Science Programmes will only grant deferrals in exceptional circumstances.</a:t>
            </a:r>
          </a:p>
          <a:p>
            <a:r>
              <a:rPr lang="en-IE" dirty="0"/>
              <a:t>CAO – Statistics Most Popular Course Areas</a:t>
            </a:r>
          </a:p>
          <a:p>
            <a:r>
              <a:rPr lang="en-IE" dirty="0"/>
              <a:t>Area	2012-1st </a:t>
            </a:r>
            <a:r>
              <a:rPr lang="en-IE" dirty="0" err="1"/>
              <a:t>Pref</a:t>
            </a:r>
            <a:r>
              <a:rPr lang="en-IE" dirty="0"/>
              <a:t>	2001-1st </a:t>
            </a:r>
            <a:r>
              <a:rPr lang="en-IE" dirty="0" err="1"/>
              <a:t>Pref</a:t>
            </a:r>
            <a:r>
              <a:rPr lang="en-IE" dirty="0"/>
              <a:t>	% Difference</a:t>
            </a:r>
          </a:p>
          <a:p>
            <a:r>
              <a:rPr lang="en-IE" dirty="0"/>
              <a:t>Arts/Social  Science	15,698	16,244	-3.36%</a:t>
            </a:r>
          </a:p>
          <a:p>
            <a:r>
              <a:rPr lang="en-IE" dirty="0"/>
              <a:t>Science	8,146	6,876	18.47%</a:t>
            </a:r>
          </a:p>
          <a:p>
            <a:r>
              <a:rPr lang="en-IE" dirty="0"/>
              <a:t>Agriculture/ Hort.	613	564	8.69%</a:t>
            </a:r>
          </a:p>
          <a:p>
            <a:r>
              <a:rPr lang="en-IE" dirty="0"/>
              <a:t>Education </a:t>
            </a:r>
          </a:p>
          <a:p>
            <a:r>
              <a:rPr lang="en-IE" dirty="0"/>
              <a:t>(</a:t>
            </a:r>
            <a:r>
              <a:rPr lang="en-IE" dirty="0" err="1"/>
              <a:t>incl</a:t>
            </a:r>
            <a:r>
              <a:rPr lang="en-IE" dirty="0"/>
              <a:t> Primary Teach)	4,963	5,294	-6.25%</a:t>
            </a:r>
          </a:p>
          <a:p>
            <a:r>
              <a:rPr lang="en-IE" dirty="0"/>
              <a:t>Adm./Business	8,831	8,705	1.45%</a:t>
            </a:r>
          </a:p>
          <a:p>
            <a:r>
              <a:rPr lang="en-IE" dirty="0"/>
              <a:t>Engineering	5,433	5,418	0.28%</a:t>
            </a:r>
          </a:p>
          <a:p>
            <a:r>
              <a:rPr lang="en-IE" dirty="0"/>
              <a:t>Architecture	534	656	-18.60%</a:t>
            </a:r>
          </a:p>
          <a:p>
            <a:r>
              <a:rPr lang="en-IE" dirty="0"/>
              <a:t>Art &amp; Design 	2,485	2,753	-9.73%</a:t>
            </a:r>
          </a:p>
          <a:p>
            <a:r>
              <a:rPr lang="en-IE" dirty="0"/>
              <a:t>Law	2,089	2,064	1.21%</a:t>
            </a:r>
          </a:p>
        </p:txBody>
      </p:sp>
    </p:spTree>
    <p:extLst>
      <p:ext uri="{BB962C8B-B14F-4D97-AF65-F5344CB8AC3E}">
        <p14:creationId xmlns:p14="http://schemas.microsoft.com/office/powerpoint/2010/main" val="1497813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a:t>CAO – Statistics Most Popular Course Areas</a:t>
            </a:r>
            <a:endParaRPr lang="en-IE" dirty="0"/>
          </a:p>
        </p:txBody>
      </p:sp>
      <p:sp>
        <p:nvSpPr>
          <p:cNvPr id="3" name="Content Placeholder 2"/>
          <p:cNvSpPr>
            <a:spLocks noGrp="1"/>
          </p:cNvSpPr>
          <p:nvPr>
            <p:ph idx="1"/>
          </p:nvPr>
        </p:nvSpPr>
        <p:spPr/>
        <p:txBody>
          <a:bodyPr>
            <a:normAutofit fontScale="70000" lnSpcReduction="20000"/>
          </a:bodyPr>
          <a:lstStyle/>
          <a:p>
            <a:r>
              <a:rPr lang="en-IE" dirty="0"/>
              <a:t>CAO – Statistics Most Popular Course Areas</a:t>
            </a:r>
          </a:p>
          <a:p>
            <a:r>
              <a:rPr lang="en-IE" dirty="0"/>
              <a:t>Area 	2012 </a:t>
            </a:r>
          </a:p>
          <a:p>
            <a:r>
              <a:rPr lang="en-IE" dirty="0"/>
              <a:t>1st </a:t>
            </a:r>
            <a:r>
              <a:rPr lang="en-IE" dirty="0" err="1"/>
              <a:t>Pref</a:t>
            </a:r>
            <a:r>
              <a:rPr lang="en-IE" dirty="0"/>
              <a:t>	2011</a:t>
            </a:r>
          </a:p>
          <a:p>
            <a:r>
              <a:rPr lang="en-IE" dirty="0"/>
              <a:t>1st </a:t>
            </a:r>
            <a:r>
              <a:rPr lang="en-IE" dirty="0" err="1"/>
              <a:t>Pref</a:t>
            </a:r>
            <a:r>
              <a:rPr lang="en-IE" dirty="0"/>
              <a:t>	% Difference</a:t>
            </a:r>
          </a:p>
          <a:p>
            <a:r>
              <a:rPr lang="en-IE" dirty="0"/>
              <a:t>Medicine	3,719	3,591	3.56%</a:t>
            </a:r>
          </a:p>
          <a:p>
            <a:r>
              <a:rPr lang="en-IE" dirty="0"/>
              <a:t>Veterinary	640	555	15.32%</a:t>
            </a:r>
          </a:p>
          <a:p>
            <a:r>
              <a:rPr lang="en-IE" dirty="0"/>
              <a:t>Dentistry	295	298	-1.01%</a:t>
            </a:r>
          </a:p>
          <a:p>
            <a:r>
              <a:rPr lang="en-IE" dirty="0"/>
              <a:t>Pharmacy	381	365	4.38%</a:t>
            </a:r>
          </a:p>
          <a:p>
            <a:r>
              <a:rPr lang="en-IE" dirty="0"/>
              <a:t>Physiotherapy	733	768	-4.56%</a:t>
            </a:r>
          </a:p>
          <a:p>
            <a:r>
              <a:rPr lang="en-IE" dirty="0"/>
              <a:t>Nursing	5,775	5,598	3.16</a:t>
            </a:r>
          </a:p>
          <a:p>
            <a:r>
              <a:rPr lang="en-IE" dirty="0"/>
              <a:t>Other Health Care	1,362	1,556	-12.47%</a:t>
            </a:r>
          </a:p>
          <a:p>
            <a:r>
              <a:rPr lang="en-IE" dirty="0"/>
              <a:t>Built Environment	148	185	-20.00%</a:t>
            </a:r>
          </a:p>
          <a:p>
            <a:r>
              <a:rPr lang="en-IE" dirty="0"/>
              <a:t>	</a:t>
            </a:r>
          </a:p>
          <a:p>
            <a:endParaRPr lang="en-IE" dirty="0"/>
          </a:p>
          <a:p>
            <a:endParaRPr lang="en-IE" dirty="0"/>
          </a:p>
        </p:txBody>
      </p:sp>
    </p:spTree>
    <p:extLst>
      <p:ext uri="{BB962C8B-B14F-4D97-AF65-F5344CB8AC3E}">
        <p14:creationId xmlns:p14="http://schemas.microsoft.com/office/powerpoint/2010/main" val="3076242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928992" cy="1368152"/>
          </a:xfrm>
        </p:spPr>
        <p:txBody>
          <a:bodyPr>
            <a:normAutofit fontScale="90000"/>
          </a:bodyPr>
          <a:lstStyle/>
          <a:p>
            <a:r>
              <a:rPr lang="en-IE" dirty="0"/>
              <a:t>The Central Applications Office (CAO)</a:t>
            </a:r>
          </a:p>
        </p:txBody>
      </p:sp>
      <p:sp>
        <p:nvSpPr>
          <p:cNvPr id="3" name="Content Placeholder 2"/>
          <p:cNvSpPr>
            <a:spLocks noGrp="1"/>
          </p:cNvSpPr>
          <p:nvPr>
            <p:ph idx="1"/>
          </p:nvPr>
        </p:nvSpPr>
        <p:spPr>
          <a:xfrm>
            <a:off x="251520" y="1556792"/>
            <a:ext cx="8712968" cy="5184576"/>
          </a:xfrm>
        </p:spPr>
        <p:txBody>
          <a:bodyPr>
            <a:normAutofit fontScale="92500" lnSpcReduction="20000"/>
          </a:bodyPr>
          <a:lstStyle/>
          <a:p>
            <a:r>
              <a:rPr lang="en-IE" dirty="0"/>
              <a:t>•	Deals with all applications to the Higher Education Institutions (HEI’s) </a:t>
            </a:r>
          </a:p>
          <a:p>
            <a:endParaRPr lang="en-IE" dirty="0"/>
          </a:p>
          <a:p>
            <a:r>
              <a:rPr lang="en-IE" dirty="0"/>
              <a:t>•	48 participating HEI’s.</a:t>
            </a:r>
          </a:p>
          <a:p>
            <a:endParaRPr lang="en-IE" dirty="0"/>
          </a:p>
          <a:p>
            <a:r>
              <a:rPr lang="en-IE" dirty="0"/>
              <a:t>•	All Universities and IT’s covered under the CAO umbrella. </a:t>
            </a:r>
          </a:p>
          <a:p>
            <a:endParaRPr lang="en-IE" dirty="0"/>
          </a:p>
          <a:p>
            <a:r>
              <a:rPr lang="en-IE" dirty="0"/>
              <a:t>•	Post Leaving Certificate Colleges/FÁS involves direct application to each </a:t>
            </a:r>
            <a:r>
              <a:rPr lang="en-IE" dirty="0" smtClean="0"/>
              <a:t>provider. The Application for these courses is not through the CAO.</a:t>
            </a:r>
            <a:endParaRPr lang="en-IE" dirty="0"/>
          </a:p>
          <a:p>
            <a:endParaRPr lang="en-IE" dirty="0"/>
          </a:p>
          <a:p>
            <a:endParaRPr lang="en-IE" dirty="0"/>
          </a:p>
        </p:txBody>
      </p:sp>
    </p:spTree>
    <p:extLst>
      <p:ext uri="{BB962C8B-B14F-4D97-AF65-F5344CB8AC3E}">
        <p14:creationId xmlns:p14="http://schemas.microsoft.com/office/powerpoint/2010/main" val="4242404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7494"/>
            <a:ext cx="8686800" cy="1217290"/>
          </a:xfrm>
        </p:spPr>
        <p:txBody>
          <a:bodyPr>
            <a:normAutofit fontScale="90000"/>
          </a:bodyPr>
          <a:lstStyle/>
          <a:p>
            <a:r>
              <a:rPr lang="en-IE" dirty="0" smtClean="0"/>
              <a:t>CAO.</a:t>
            </a:r>
            <a:r>
              <a:rPr lang="en-IE" b="1" dirty="0">
                <a:effectLst/>
              </a:rPr>
              <a:t> Deadline &amp; Application Fees</a:t>
            </a:r>
            <a:r>
              <a:rPr lang="en-IE" dirty="0">
                <a:effectLst/>
              </a:rPr>
              <a:t/>
            </a:r>
            <a:br>
              <a:rPr lang="en-IE" dirty="0">
                <a:effectLst/>
              </a:rPr>
            </a:br>
            <a:endParaRPr lang="en-IE" dirty="0"/>
          </a:p>
        </p:txBody>
      </p:sp>
      <p:sp>
        <p:nvSpPr>
          <p:cNvPr id="3" name="Content Placeholder 2"/>
          <p:cNvSpPr>
            <a:spLocks noGrp="1"/>
          </p:cNvSpPr>
          <p:nvPr>
            <p:ph idx="1"/>
          </p:nvPr>
        </p:nvSpPr>
        <p:spPr>
          <a:xfrm>
            <a:off x="107504" y="1196752"/>
            <a:ext cx="8856984" cy="5544616"/>
          </a:xfrm>
        </p:spPr>
        <p:txBody>
          <a:bodyPr>
            <a:normAutofit fontScale="62500" lnSpcReduction="20000"/>
          </a:bodyPr>
          <a:lstStyle/>
          <a:p>
            <a:r>
              <a:rPr lang="en-IE" dirty="0"/>
              <a:t>NORMAL APPLICATION (ONLINE/PAPER)</a:t>
            </a:r>
          </a:p>
          <a:p>
            <a:endParaRPr lang="en-IE" dirty="0"/>
          </a:p>
          <a:p>
            <a:r>
              <a:rPr lang="en-IE" dirty="0"/>
              <a:t>DEADLINE 1ST FEB 							€40</a:t>
            </a:r>
          </a:p>
          <a:p>
            <a:endParaRPr lang="en-IE" dirty="0"/>
          </a:p>
          <a:p>
            <a:r>
              <a:rPr lang="en-IE" dirty="0"/>
              <a:t>ONLINE APPLICATION DISCOUNTED RATE</a:t>
            </a:r>
          </a:p>
          <a:p>
            <a:endParaRPr lang="en-IE" dirty="0"/>
          </a:p>
          <a:p>
            <a:r>
              <a:rPr lang="en-IE" dirty="0"/>
              <a:t>DEADLINE 20TH JANUARY (5.15 p.m.) 				€25</a:t>
            </a:r>
          </a:p>
          <a:p>
            <a:endParaRPr lang="en-IE" dirty="0"/>
          </a:p>
          <a:p>
            <a:r>
              <a:rPr lang="en-IE" dirty="0"/>
              <a:t>LATE APPLICATION</a:t>
            </a:r>
          </a:p>
          <a:p>
            <a:endParaRPr lang="en-IE" dirty="0"/>
          </a:p>
          <a:p>
            <a:r>
              <a:rPr lang="en-IE" dirty="0"/>
              <a:t>DEADLINE 1ST MAY			 (ONLINE €50) (PAPER €80)</a:t>
            </a:r>
          </a:p>
          <a:p>
            <a:endParaRPr lang="en-IE" dirty="0"/>
          </a:p>
          <a:p>
            <a:r>
              <a:rPr lang="en-IE" dirty="0"/>
              <a:t>CHANGE OF MIND</a:t>
            </a:r>
          </a:p>
          <a:p>
            <a:endParaRPr lang="en-IE" dirty="0"/>
          </a:p>
          <a:p>
            <a:r>
              <a:rPr lang="en-IE" dirty="0"/>
              <a:t>DEADLINE 1ST JULY (5.15 p.m.)				 NO EXTRA FEE</a:t>
            </a:r>
          </a:p>
        </p:txBody>
      </p:sp>
    </p:spTree>
    <p:extLst>
      <p:ext uri="{BB962C8B-B14F-4D97-AF65-F5344CB8AC3E}">
        <p14:creationId xmlns:p14="http://schemas.microsoft.com/office/powerpoint/2010/main" val="502915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dirty="0" smtClean="0">
                <a:effectLst/>
              </a:rPr>
              <a:t> Structure </a:t>
            </a:r>
            <a:r>
              <a:rPr lang="en-IE" b="1" dirty="0">
                <a:effectLst/>
              </a:rPr>
              <a:t>of Awards</a:t>
            </a:r>
            <a:r>
              <a:rPr lang="en-IE" dirty="0">
                <a:effectLst/>
              </a:rPr>
              <a:t/>
            </a:r>
            <a:br>
              <a:rPr lang="en-IE" dirty="0">
                <a:effectLst/>
              </a:rPr>
            </a:br>
            <a:endParaRPr lang="en-IE" dirty="0"/>
          </a:p>
        </p:txBody>
      </p:sp>
      <p:sp>
        <p:nvSpPr>
          <p:cNvPr id="3" name="Content Placeholder 2"/>
          <p:cNvSpPr>
            <a:spLocks noGrp="1"/>
          </p:cNvSpPr>
          <p:nvPr>
            <p:ph idx="1"/>
          </p:nvPr>
        </p:nvSpPr>
        <p:spPr/>
        <p:txBody>
          <a:bodyPr/>
          <a:lstStyle/>
          <a:p>
            <a:r>
              <a:rPr lang="en-IE" dirty="0"/>
              <a:t>NFQ</a:t>
            </a:r>
          </a:p>
          <a:p>
            <a:r>
              <a:rPr lang="en-IE" dirty="0"/>
              <a:t>	Major Types of Award</a:t>
            </a:r>
          </a:p>
          <a:p>
            <a:r>
              <a:rPr lang="en-IE" dirty="0"/>
              <a:t>Level 8</a:t>
            </a:r>
          </a:p>
          <a:p>
            <a:r>
              <a:rPr lang="en-IE" dirty="0"/>
              <a:t>	Honours Degree (3 Years+)</a:t>
            </a:r>
          </a:p>
          <a:p>
            <a:r>
              <a:rPr lang="en-IE" dirty="0"/>
              <a:t>Level 7</a:t>
            </a:r>
          </a:p>
          <a:p>
            <a:r>
              <a:rPr lang="en-IE" dirty="0"/>
              <a:t>	Ordinary Degree (3 Years)</a:t>
            </a:r>
          </a:p>
          <a:p>
            <a:r>
              <a:rPr lang="en-IE" dirty="0"/>
              <a:t>Level 6 </a:t>
            </a:r>
          </a:p>
          <a:p>
            <a:r>
              <a:rPr lang="en-IE" dirty="0"/>
              <a:t>	Higher Certificate (2 Years)</a:t>
            </a:r>
          </a:p>
        </p:txBody>
      </p:sp>
    </p:spTree>
    <p:extLst>
      <p:ext uri="{BB962C8B-B14F-4D97-AF65-F5344CB8AC3E}">
        <p14:creationId xmlns:p14="http://schemas.microsoft.com/office/powerpoint/2010/main" val="3847198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857250"/>
          </a:xfrm>
        </p:spPr>
        <p:txBody>
          <a:bodyPr/>
          <a:lstStyle/>
          <a:p>
            <a:r>
              <a:rPr lang="en-IE" dirty="0"/>
              <a:t>Layout of The CAO Form</a:t>
            </a:r>
          </a:p>
        </p:txBody>
      </p:sp>
      <p:sp>
        <p:nvSpPr>
          <p:cNvPr id="3" name="Content Placeholder 2"/>
          <p:cNvSpPr>
            <a:spLocks noGrp="1"/>
          </p:cNvSpPr>
          <p:nvPr>
            <p:ph idx="1"/>
          </p:nvPr>
        </p:nvSpPr>
        <p:spPr>
          <a:xfrm>
            <a:off x="457200" y="1196752"/>
            <a:ext cx="8229600" cy="5258056"/>
          </a:xfrm>
        </p:spPr>
        <p:txBody>
          <a:bodyPr/>
          <a:lstStyle/>
          <a:p>
            <a:r>
              <a:rPr lang="en-IE" dirty="0"/>
              <a:t>Page 1: </a:t>
            </a:r>
          </a:p>
          <a:p>
            <a:r>
              <a:rPr lang="en-IE" dirty="0"/>
              <a:t>Personal Details.</a:t>
            </a:r>
          </a:p>
          <a:p>
            <a:r>
              <a:rPr lang="en-IE" dirty="0"/>
              <a:t>e-mail Address.</a:t>
            </a:r>
          </a:p>
          <a:p>
            <a:r>
              <a:rPr lang="en-IE" dirty="0"/>
              <a:t>Disability/Learner Difficulty. </a:t>
            </a:r>
          </a:p>
          <a:p>
            <a:r>
              <a:rPr lang="en-IE" dirty="0"/>
              <a:t>Page 2:</a:t>
            </a:r>
          </a:p>
          <a:p>
            <a:r>
              <a:rPr lang="en-IE" dirty="0"/>
              <a:t>Secondary School(s) attended.</a:t>
            </a:r>
          </a:p>
          <a:p>
            <a:r>
              <a:rPr lang="en-IE" dirty="0"/>
              <a:t>Qualifications: Leaving Certificate 2013.</a:t>
            </a:r>
          </a:p>
          <a:p>
            <a:endParaRPr lang="en-IE" dirty="0"/>
          </a:p>
        </p:txBody>
      </p:sp>
    </p:spTree>
    <p:extLst>
      <p:ext uri="{BB962C8B-B14F-4D97-AF65-F5344CB8AC3E}">
        <p14:creationId xmlns:p14="http://schemas.microsoft.com/office/powerpoint/2010/main" val="2156299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DISABILITY ACCESS ROUTE</a:t>
            </a:r>
            <a:endParaRPr lang="en-IE" dirty="0"/>
          </a:p>
        </p:txBody>
      </p:sp>
      <p:sp>
        <p:nvSpPr>
          <p:cNvPr id="3" name="Content Placeholder 2"/>
          <p:cNvSpPr>
            <a:spLocks noGrp="1"/>
          </p:cNvSpPr>
          <p:nvPr>
            <p:ph idx="1"/>
          </p:nvPr>
        </p:nvSpPr>
        <p:spPr>
          <a:xfrm>
            <a:off x="457200" y="1484784"/>
            <a:ext cx="8229600" cy="4970024"/>
          </a:xfrm>
        </p:spPr>
        <p:txBody>
          <a:bodyPr>
            <a:normAutofit fontScale="92500" lnSpcReduction="10000"/>
          </a:bodyPr>
          <a:lstStyle/>
          <a:p>
            <a:endParaRPr lang="en-IE" dirty="0"/>
          </a:p>
          <a:p>
            <a:r>
              <a:rPr lang="en-IE" dirty="0"/>
              <a:t>                                                           </a:t>
            </a:r>
          </a:p>
          <a:p>
            <a:endParaRPr lang="en-IE" dirty="0"/>
          </a:p>
          <a:p>
            <a:r>
              <a:rPr lang="en-IE" dirty="0"/>
              <a:t>Provides a range of supports at 3rd  Level </a:t>
            </a:r>
          </a:p>
          <a:p>
            <a:r>
              <a:rPr lang="en-IE" dirty="0"/>
              <a:t>May also offer places on reduced points.</a:t>
            </a:r>
          </a:p>
          <a:p>
            <a:r>
              <a:rPr lang="en-IE" dirty="0"/>
              <a:t>13 participating HEI’s</a:t>
            </a:r>
          </a:p>
          <a:p>
            <a:r>
              <a:rPr lang="en-IE" dirty="0"/>
              <a:t>A – Supplementary Form (Student)</a:t>
            </a:r>
          </a:p>
          <a:p>
            <a:r>
              <a:rPr lang="en-IE" dirty="0"/>
              <a:t>B – Academic Reference</a:t>
            </a:r>
          </a:p>
          <a:p>
            <a:r>
              <a:rPr lang="en-IE" dirty="0"/>
              <a:t>C – Medical/Psych. Ed. Report</a:t>
            </a:r>
          </a:p>
          <a:p>
            <a:r>
              <a:rPr lang="en-IE" dirty="0"/>
              <a:t>www.accesscollege.ie/dare/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44824"/>
            <a:ext cx="2200275"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286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73274"/>
          </a:xfrm>
        </p:spPr>
        <p:txBody>
          <a:bodyPr/>
          <a:lstStyle/>
          <a:p>
            <a:r>
              <a:rPr lang="en-IE" dirty="0" smtClean="0"/>
              <a:t>HIGHER EDUCATION ACCESS</a:t>
            </a:r>
            <a:endParaRPr lang="en-IE" dirty="0"/>
          </a:p>
        </p:txBody>
      </p:sp>
      <p:sp>
        <p:nvSpPr>
          <p:cNvPr id="3" name="Content Placeholder 2"/>
          <p:cNvSpPr>
            <a:spLocks noGrp="1"/>
          </p:cNvSpPr>
          <p:nvPr>
            <p:ph idx="1"/>
          </p:nvPr>
        </p:nvSpPr>
        <p:spPr>
          <a:xfrm>
            <a:off x="457200" y="1124744"/>
            <a:ext cx="8229600" cy="5544616"/>
          </a:xfrm>
        </p:spPr>
        <p:txBody>
          <a:bodyPr>
            <a:normAutofit fontScale="92500"/>
          </a:bodyPr>
          <a:lstStyle/>
          <a:p>
            <a:endParaRPr lang="en-IE" dirty="0" smtClean="0"/>
          </a:p>
          <a:p>
            <a:r>
              <a:rPr lang="en-IE" dirty="0" smtClean="0"/>
              <a:t>•</a:t>
            </a:r>
            <a:r>
              <a:rPr lang="en-IE" dirty="0"/>
              <a:t>	Offers places on reduced points and extra college support to school leavers from socio-economically disadvantaged backgrounds</a:t>
            </a:r>
            <a:r>
              <a:rPr lang="en-IE" dirty="0" smtClean="0"/>
              <a:t>.</a:t>
            </a:r>
            <a:endParaRPr lang="en-IE" dirty="0"/>
          </a:p>
          <a:p>
            <a:r>
              <a:rPr lang="en-IE" dirty="0"/>
              <a:t>•	Indicators include specific income levels.</a:t>
            </a:r>
          </a:p>
          <a:p>
            <a:pPr marL="64008" indent="0">
              <a:buNone/>
            </a:pPr>
            <a:r>
              <a:rPr lang="en-IE" dirty="0" smtClean="0"/>
              <a:t>•</a:t>
            </a:r>
            <a:r>
              <a:rPr lang="en-IE" dirty="0"/>
              <a:t>	Students complete the online form and submit supporting documents to CAO.</a:t>
            </a:r>
          </a:p>
          <a:p>
            <a:endParaRPr lang="en-IE" dirty="0" smtClean="0"/>
          </a:p>
          <a:p>
            <a:pPr marL="64008" indent="0">
              <a:buNone/>
            </a:pPr>
            <a:r>
              <a:rPr lang="en-IE" dirty="0" smtClean="0"/>
              <a:t>•</a:t>
            </a:r>
            <a:r>
              <a:rPr lang="en-IE" dirty="0"/>
              <a:t>	www.accesscollege.ie/hear/index.php</a:t>
            </a:r>
          </a:p>
          <a:p>
            <a:endParaRPr lang="en-IE" dirty="0"/>
          </a:p>
          <a:p>
            <a:endParaRPr lang="en-IE" dirty="0"/>
          </a:p>
        </p:txBody>
      </p:sp>
    </p:spTree>
    <p:extLst>
      <p:ext uri="{BB962C8B-B14F-4D97-AF65-F5344CB8AC3E}">
        <p14:creationId xmlns:p14="http://schemas.microsoft.com/office/powerpoint/2010/main" val="691496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Layout of          form</a:t>
            </a:r>
            <a:endParaRPr lang="en-IE"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35896" y="476672"/>
            <a:ext cx="1372950" cy="1078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0" y="1772815"/>
            <a:ext cx="8964488" cy="5632311"/>
          </a:xfrm>
          <a:prstGeom prst="rect">
            <a:avLst/>
          </a:prstGeom>
        </p:spPr>
        <p:txBody>
          <a:bodyPr wrap="square">
            <a:spAutoFit/>
          </a:bodyPr>
          <a:lstStyle/>
          <a:p>
            <a:r>
              <a:rPr lang="en-IE" dirty="0" smtClean="0"/>
              <a:t>Page 3: </a:t>
            </a:r>
          </a:p>
          <a:p>
            <a:r>
              <a:rPr lang="en-IE" dirty="0" smtClean="0"/>
              <a:t>Special Applicant Categories, e.g. mature, other exams/qualifications completed. </a:t>
            </a:r>
          </a:p>
          <a:p>
            <a:r>
              <a:rPr lang="en-IE" dirty="0" smtClean="0"/>
              <a:t>Page 4:</a:t>
            </a:r>
          </a:p>
          <a:p>
            <a:r>
              <a:rPr lang="en-IE" dirty="0" smtClean="0"/>
              <a:t>Course Choices to be completed in two separate Grids.</a:t>
            </a:r>
          </a:p>
          <a:p>
            <a:r>
              <a:rPr lang="en-IE" dirty="0" smtClean="0"/>
              <a:t>Level 8 (</a:t>
            </a:r>
            <a:r>
              <a:rPr lang="en-IE" dirty="0" err="1" smtClean="0"/>
              <a:t>Hons</a:t>
            </a:r>
            <a:r>
              <a:rPr lang="en-IE" dirty="0" smtClean="0"/>
              <a:t> Degree Programmes) max. Of 10</a:t>
            </a:r>
          </a:p>
          <a:p>
            <a:r>
              <a:rPr lang="en-IE" dirty="0" smtClean="0"/>
              <a:t>Level 7/6 (Ord. Degree and Higher Cert.) max. Of 10</a:t>
            </a:r>
          </a:p>
          <a:p>
            <a:endParaRPr lang="en-IE" dirty="0" smtClean="0"/>
          </a:p>
          <a:p>
            <a:r>
              <a:rPr lang="en-IE" dirty="0" smtClean="0"/>
              <a:t>Preference	Level 8 </a:t>
            </a:r>
          </a:p>
          <a:p>
            <a:r>
              <a:rPr lang="en-IE" dirty="0" smtClean="0"/>
              <a:t>1	DN650 (</a:t>
            </a:r>
            <a:r>
              <a:rPr lang="en-IE" dirty="0" err="1" smtClean="0"/>
              <a:t>Comm</a:t>
            </a:r>
            <a:r>
              <a:rPr lang="en-IE" dirty="0" smtClean="0"/>
              <a:t>)</a:t>
            </a:r>
          </a:p>
          <a:p>
            <a:r>
              <a:rPr lang="en-IE" dirty="0" smtClean="0"/>
              <a:t>2	DC111 (</a:t>
            </a:r>
            <a:r>
              <a:rPr lang="en-IE" dirty="0" err="1" smtClean="0"/>
              <a:t>B.Studies</a:t>
            </a:r>
            <a:r>
              <a:rPr lang="en-IE" dirty="0" smtClean="0"/>
              <a:t>)</a:t>
            </a:r>
          </a:p>
          <a:p>
            <a:r>
              <a:rPr lang="en-IE" dirty="0" smtClean="0"/>
              <a:t>3	DN500 (Arts)</a:t>
            </a:r>
          </a:p>
          <a:p>
            <a:r>
              <a:rPr lang="en-IE" dirty="0" smtClean="0"/>
              <a:t>4	DT365 (Bus &amp; </a:t>
            </a:r>
            <a:r>
              <a:rPr lang="en-IE" dirty="0" err="1" smtClean="0"/>
              <a:t>Mngt</a:t>
            </a:r>
            <a:r>
              <a:rPr lang="en-IE" dirty="0" smtClean="0"/>
              <a:t>)</a:t>
            </a:r>
          </a:p>
          <a:p>
            <a:r>
              <a:rPr lang="en-IE" dirty="0" smtClean="0"/>
              <a:t>5	MH101 (Arts)</a:t>
            </a:r>
          </a:p>
          <a:p>
            <a:r>
              <a:rPr lang="en-IE" dirty="0" smtClean="0"/>
              <a:t>6	</a:t>
            </a:r>
          </a:p>
          <a:p>
            <a:r>
              <a:rPr lang="en-IE" dirty="0" smtClean="0"/>
              <a:t>7	</a:t>
            </a:r>
          </a:p>
          <a:p>
            <a:r>
              <a:rPr lang="en-IE" dirty="0" smtClean="0"/>
              <a:t>8	</a:t>
            </a:r>
          </a:p>
          <a:p>
            <a:r>
              <a:rPr lang="en-IE" dirty="0" smtClean="0"/>
              <a:t>9	</a:t>
            </a:r>
          </a:p>
          <a:p>
            <a:r>
              <a:rPr lang="en-IE" dirty="0" smtClean="0"/>
              <a:t>10	</a:t>
            </a:r>
          </a:p>
          <a:p>
            <a:endParaRPr lang="en-IE" dirty="0"/>
          </a:p>
        </p:txBody>
      </p:sp>
      <p:graphicFrame>
        <p:nvGraphicFramePr>
          <p:cNvPr id="6" name="Table 5"/>
          <p:cNvGraphicFramePr>
            <a:graphicFrameLocks noGrp="1"/>
          </p:cNvGraphicFramePr>
          <p:nvPr>
            <p:extLst>
              <p:ext uri="{D42A27DB-BD31-4B8C-83A1-F6EECF244321}">
                <p14:modId xmlns:p14="http://schemas.microsoft.com/office/powerpoint/2010/main" val="3574627089"/>
              </p:ext>
            </p:extLst>
          </p:nvPr>
        </p:nvGraphicFramePr>
        <p:xfrm>
          <a:off x="157018" y="4045527"/>
          <a:ext cx="3232727" cy="3011055"/>
        </p:xfrm>
        <a:graphic>
          <a:graphicData uri="http://schemas.openxmlformats.org/drawingml/2006/table">
            <a:tbl>
              <a:tblPr/>
              <a:tblGrid>
                <a:gridCol w="3232727"/>
              </a:tblGrid>
              <a:tr h="3011055">
                <a:tc>
                  <a:txBody>
                    <a:bodyPr/>
                    <a:lstStyle/>
                    <a:p>
                      <a:endParaRPr lang="en-IE"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extLst>
      <p:ext uri="{BB962C8B-B14F-4D97-AF65-F5344CB8AC3E}">
        <p14:creationId xmlns:p14="http://schemas.microsoft.com/office/powerpoint/2010/main" val="218404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Order of Preference</a:t>
            </a:r>
          </a:p>
        </p:txBody>
      </p:sp>
      <p:sp>
        <p:nvSpPr>
          <p:cNvPr id="3" name="Content Placeholder 2"/>
          <p:cNvSpPr>
            <a:spLocks noGrp="1"/>
          </p:cNvSpPr>
          <p:nvPr>
            <p:ph idx="1"/>
          </p:nvPr>
        </p:nvSpPr>
        <p:spPr>
          <a:xfrm>
            <a:off x="457200" y="1340768"/>
            <a:ext cx="8229600" cy="5114040"/>
          </a:xfrm>
        </p:spPr>
        <p:txBody>
          <a:bodyPr>
            <a:normAutofit fontScale="77500" lnSpcReduction="20000"/>
          </a:bodyPr>
          <a:lstStyle/>
          <a:p>
            <a:r>
              <a:rPr lang="en-IE" dirty="0"/>
              <a:t>•	Identify the courses that you would like to include in both your Level 8 and Level 7/6 lists.</a:t>
            </a:r>
          </a:p>
          <a:p>
            <a:endParaRPr lang="en-IE" dirty="0"/>
          </a:p>
          <a:p>
            <a:r>
              <a:rPr lang="en-IE" dirty="0"/>
              <a:t>•	Ensure you have researched these courses.</a:t>
            </a:r>
          </a:p>
          <a:p>
            <a:endParaRPr lang="en-IE" dirty="0"/>
          </a:p>
          <a:p>
            <a:r>
              <a:rPr lang="en-IE" dirty="0"/>
              <a:t>•	Attempt to put the courses in Order of Preference</a:t>
            </a:r>
          </a:p>
          <a:p>
            <a:endParaRPr lang="en-IE" dirty="0"/>
          </a:p>
          <a:p>
            <a:r>
              <a:rPr lang="en-IE" dirty="0"/>
              <a:t>•	Factors to Consider:</a:t>
            </a:r>
          </a:p>
          <a:p>
            <a:r>
              <a:rPr lang="en-IE" dirty="0"/>
              <a:t>      (1) Course Content.		 (2) Location.</a:t>
            </a:r>
          </a:p>
          <a:p>
            <a:endParaRPr lang="en-IE" dirty="0"/>
          </a:p>
          <a:p>
            <a:r>
              <a:rPr lang="en-IE" dirty="0"/>
              <a:t>•	Points should not determine the Order of Preference.</a:t>
            </a:r>
          </a:p>
          <a:p>
            <a:endParaRPr lang="en-IE" dirty="0"/>
          </a:p>
          <a:p>
            <a:r>
              <a:rPr lang="en-IE" dirty="0"/>
              <a:t>•	At the Offer Stage you can only move up your list of Preferences, you can never move down.</a:t>
            </a:r>
          </a:p>
        </p:txBody>
      </p:sp>
    </p:spTree>
    <p:extLst>
      <p:ext uri="{BB962C8B-B14F-4D97-AF65-F5344CB8AC3E}">
        <p14:creationId xmlns:p14="http://schemas.microsoft.com/office/powerpoint/2010/main" val="40391420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45</TotalTime>
  <Words>216</Words>
  <Application>Microsoft Office PowerPoint</Application>
  <PresentationFormat>On-screen Show (4:3)</PresentationFormat>
  <Paragraphs>176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Verve</vt:lpstr>
      <vt:lpstr>CAO – 2013 Application Guide</vt:lpstr>
      <vt:lpstr>The Central Applications Office (CAO)</vt:lpstr>
      <vt:lpstr>CAO. Deadline &amp; Application Fees </vt:lpstr>
      <vt:lpstr> Structure of Awards </vt:lpstr>
      <vt:lpstr>Layout of The CAO Form</vt:lpstr>
      <vt:lpstr>DISABILITY ACCESS ROUTE</vt:lpstr>
      <vt:lpstr>HIGHER EDUCATION ACCESS</vt:lpstr>
      <vt:lpstr> Layout of          form</vt:lpstr>
      <vt:lpstr>Order of Preference</vt:lpstr>
      <vt:lpstr>Restricted Courses</vt:lpstr>
      <vt:lpstr>After the 1st February Deadline</vt:lpstr>
      <vt:lpstr>The Offer Stage Monday 19th August</vt:lpstr>
      <vt:lpstr>Accepting an Offer</vt:lpstr>
      <vt:lpstr>Options at The Offer Stage</vt:lpstr>
      <vt:lpstr>CAO – Statistics Most Popular Course Areas</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CAO – 2013 Application Guide</dc:title>
  <dc:creator>Andrew</dc:creator>
  <cp:lastModifiedBy>Andrew</cp:lastModifiedBy>
  <cp:revision>4</cp:revision>
  <dcterms:created xsi:type="dcterms:W3CDTF">2013-01-16T16:16:15Z</dcterms:created>
  <dcterms:modified xsi:type="dcterms:W3CDTF">2013-01-16T17:01:56Z</dcterms:modified>
</cp:coreProperties>
</file>